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776" y="478322"/>
            <a:ext cx="8676222" cy="1837764"/>
          </a:xfrm>
        </p:spPr>
        <p:txBody>
          <a:bodyPr/>
          <a:lstStyle/>
          <a:p>
            <a:r>
              <a:rPr lang="nl-NL" dirty="0" smtClean="0"/>
              <a:t>Intramusculaire injectie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653" y="2316086"/>
            <a:ext cx="3194581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106" y="313593"/>
            <a:ext cx="9905998" cy="1905000"/>
          </a:xfrm>
        </p:spPr>
        <p:txBody>
          <a:bodyPr/>
          <a:lstStyle/>
          <a:p>
            <a:r>
              <a:rPr lang="nl-NL" dirty="0" smtClean="0"/>
              <a:t>Stretch techniek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2739" y="2356339"/>
            <a:ext cx="10508149" cy="3868615"/>
          </a:xfrm>
        </p:spPr>
        <p:txBody>
          <a:bodyPr>
            <a:normAutofit/>
          </a:bodyPr>
          <a:lstStyle/>
          <a:p>
            <a:r>
              <a:rPr lang="nl-NL" sz="2400" dirty="0"/>
              <a:t>T</a:t>
            </a:r>
            <a:r>
              <a:rPr lang="nl-NL" sz="2400" dirty="0" smtClean="0"/>
              <a:t>ijdens het injecteren de huid strak houden.</a:t>
            </a:r>
          </a:p>
          <a:p>
            <a:r>
              <a:rPr lang="nl-NL" sz="2400" dirty="0" smtClean="0"/>
              <a:t>Neem de spier NIET op / vast met je vingers, de kans is dan groot dat je de injectie dan S.C plaatst. (bij hele magere zorgvrager </a:t>
            </a:r>
            <a:r>
              <a:rPr lang="nl-NL" sz="2400" dirty="0" smtClean="0"/>
              <a:t>mag </a:t>
            </a:r>
            <a:r>
              <a:rPr lang="nl-NL" sz="2400" dirty="0" smtClean="0"/>
              <a:t>je dit wel doen)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374" y="549524"/>
            <a:ext cx="4134949" cy="27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3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complicaties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4092" y="1992924"/>
            <a:ext cx="10543319" cy="384516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Misselijkheid</a:t>
            </a:r>
          </a:p>
          <a:p>
            <a:r>
              <a:rPr lang="nl-NL" sz="2400" dirty="0" smtClean="0"/>
              <a:t>Bloed opzuigen tijdens aspireren</a:t>
            </a:r>
          </a:p>
          <a:p>
            <a:r>
              <a:rPr lang="nl-NL" sz="2400" dirty="0" smtClean="0"/>
              <a:t>Naald verschuift tijdens injectie van I.M. naar S.C. (let op, dit kan heftige reacties geven)</a:t>
            </a:r>
          </a:p>
          <a:p>
            <a:r>
              <a:rPr lang="nl-NL" sz="2400" dirty="0" smtClean="0"/>
              <a:t>Pijn</a:t>
            </a:r>
          </a:p>
          <a:p>
            <a:r>
              <a:rPr lang="nl-NL" sz="2400" dirty="0" smtClean="0"/>
              <a:t>De grote beenzenuw wordt bij het injecteren geraakt.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317" y="609600"/>
            <a:ext cx="2182557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2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demonstratie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2989" y="2217566"/>
            <a:ext cx="4237411" cy="3124201"/>
          </a:xfrm>
        </p:spPr>
        <p:txBody>
          <a:bodyPr>
            <a:normAutofit/>
          </a:bodyPr>
          <a:lstStyle/>
          <a:p>
            <a:r>
              <a:rPr lang="nl-NL" sz="2400" dirty="0" smtClean="0"/>
              <a:t>We leren een I.M. injectie klaar te maken uit een flacon met poeder.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223" y="2316179"/>
            <a:ext cx="6127011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7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oefenen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4592" y="234820"/>
            <a:ext cx="4446231" cy="63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2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2666999"/>
            <a:ext cx="10440987" cy="3792416"/>
          </a:xfrm>
        </p:spPr>
        <p:txBody>
          <a:bodyPr>
            <a:normAutofit fontScale="92500" lnSpcReduction="10000"/>
          </a:bodyPr>
          <a:lstStyle/>
          <a:p>
            <a:r>
              <a:rPr lang="nl-NL" sz="2600" dirty="0" smtClean="0"/>
              <a:t>Zijn je leerdoelen  behaald?</a:t>
            </a:r>
          </a:p>
          <a:p>
            <a:endParaRPr lang="nl-NL" sz="2600" dirty="0"/>
          </a:p>
          <a:p>
            <a:r>
              <a:rPr lang="nl-NL" sz="2600" dirty="0"/>
              <a:t>Ik kan de materialen benoemen die nodig zijn bij een I.M. injectie.</a:t>
            </a:r>
          </a:p>
          <a:p>
            <a:r>
              <a:rPr lang="nl-NL" sz="2600" dirty="0"/>
              <a:t>Ik kan de 3 injectie plaatsen benoemen en weet hoe ik de plaatsbepaling hiervan doe.</a:t>
            </a:r>
          </a:p>
          <a:p>
            <a:r>
              <a:rPr lang="nl-NL" sz="2600" dirty="0"/>
              <a:t>Ik kan een injectie klaarmaken m.b.v. een flacon met poeder.</a:t>
            </a:r>
          </a:p>
          <a:p>
            <a:r>
              <a:rPr lang="nl-NL" sz="2600" dirty="0"/>
              <a:t>Ik kan de techniek demonstreren van een I.M. </a:t>
            </a:r>
            <a:r>
              <a:rPr lang="nl-NL" sz="2600" dirty="0" smtClean="0"/>
              <a:t>injectie.</a:t>
            </a:r>
            <a:endParaRPr lang="nl-NL" sz="2600" dirty="0"/>
          </a:p>
          <a:p>
            <a:r>
              <a:rPr lang="nl-NL" sz="2600" dirty="0"/>
              <a:t>Ik ben bekwaam in het uitvoeren van een S.C. </a:t>
            </a:r>
            <a:r>
              <a:rPr lang="nl-NL" sz="2600" dirty="0" smtClean="0"/>
              <a:t>injectie.</a:t>
            </a:r>
            <a:endParaRPr lang="nl-NL" sz="2600" dirty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176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lesopzet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3436" y="2070158"/>
            <a:ext cx="10401952" cy="3908612"/>
          </a:xfrm>
        </p:spPr>
        <p:txBody>
          <a:bodyPr/>
          <a:lstStyle/>
          <a:p>
            <a:r>
              <a:rPr lang="nl-NL" sz="2800" dirty="0" smtClean="0"/>
              <a:t>Terugblik vorige les S.C injecteren</a:t>
            </a:r>
          </a:p>
          <a:p>
            <a:r>
              <a:rPr lang="nl-NL" sz="2800" dirty="0" smtClean="0"/>
              <a:t>Materialen bekijken</a:t>
            </a:r>
          </a:p>
          <a:p>
            <a:r>
              <a:rPr lang="nl-NL" sz="2800" dirty="0" smtClean="0"/>
              <a:t>theorie I.M. injectie</a:t>
            </a:r>
          </a:p>
          <a:p>
            <a:r>
              <a:rPr lang="nl-NL" sz="2800" dirty="0" smtClean="0"/>
              <a:t>Demonstratie I.M. injectie </a:t>
            </a:r>
          </a:p>
          <a:p>
            <a:r>
              <a:rPr lang="nl-NL" sz="2800" dirty="0" smtClean="0"/>
              <a:t>Oefenen I.M. injectie</a:t>
            </a:r>
          </a:p>
          <a:p>
            <a:r>
              <a:rPr lang="nl-NL" sz="2800" dirty="0" smtClean="0"/>
              <a:t>Evaluatie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399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800" dirty="0" smtClean="0"/>
              <a:t>Ik kan de materialen benoemen die nodig zijn bij een I.M. injectie.</a:t>
            </a:r>
          </a:p>
          <a:p>
            <a:r>
              <a:rPr lang="nl-NL" sz="2800" dirty="0" smtClean="0"/>
              <a:t>Ik kan de 3 injectie plaatsen benoemen en weet hoe ik de plaatsbepaling hiervan doe.</a:t>
            </a:r>
          </a:p>
          <a:p>
            <a:r>
              <a:rPr lang="nl-NL" sz="2800" dirty="0" smtClean="0"/>
              <a:t>Ik kan een injectie klaarmaken m.b.v. een flacon met poeder.</a:t>
            </a:r>
          </a:p>
          <a:p>
            <a:r>
              <a:rPr lang="nl-NL" sz="2800" dirty="0" smtClean="0"/>
              <a:t>Ik kan de techniek demonstreren van een I.M. injectie.</a:t>
            </a:r>
          </a:p>
          <a:p>
            <a:r>
              <a:rPr lang="nl-NL" sz="2800" dirty="0" smtClean="0"/>
              <a:t>Ik ben bekwaam in het uitvoeren van een S.C. injectie.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1255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Intramusculaire injectie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/>
              <a:t>Injectie in spierweefsel</a:t>
            </a:r>
            <a:br>
              <a:rPr lang="nl-NL" sz="3600" dirty="0"/>
            </a:br>
            <a:r>
              <a:rPr lang="nl-NL" dirty="0"/>
              <a:t>Intramusculaire naald 	0,8 x 40/50mm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134" y="418743"/>
            <a:ext cx="3962743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0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2459" y="234461"/>
            <a:ext cx="9905998" cy="1465385"/>
          </a:xfrm>
        </p:spPr>
        <p:txBody>
          <a:bodyPr/>
          <a:lstStyle/>
          <a:p>
            <a:r>
              <a:rPr lang="nl-NL" dirty="0" smtClean="0"/>
              <a:t>Indicaties intramusculaire injectie (</a:t>
            </a:r>
            <a:r>
              <a:rPr lang="nl-NL" dirty="0" err="1" smtClean="0"/>
              <a:t>i.M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3568" y="1122491"/>
            <a:ext cx="10347202" cy="3640017"/>
          </a:xfrm>
        </p:spPr>
        <p:txBody>
          <a:bodyPr>
            <a:normAutofit/>
          </a:bodyPr>
          <a:lstStyle/>
          <a:p>
            <a:r>
              <a:rPr lang="nl-NL" sz="2400" dirty="0" smtClean="0"/>
              <a:t>Medicatie wordt niet door het maag- / darmstelsel opgenomen.</a:t>
            </a:r>
          </a:p>
          <a:p>
            <a:r>
              <a:rPr lang="nl-NL" sz="2400" dirty="0" smtClean="0"/>
              <a:t>Medicatie </a:t>
            </a:r>
            <a:r>
              <a:rPr lang="nl-NL" sz="2400" dirty="0" smtClean="0"/>
              <a:t>wordt </a:t>
            </a:r>
            <a:r>
              <a:rPr lang="nl-NL" sz="2400" dirty="0" smtClean="0"/>
              <a:t>beter opgenomen door een spier.</a:t>
            </a:r>
          </a:p>
          <a:p>
            <a:r>
              <a:rPr lang="nl-NL" sz="2400" dirty="0" smtClean="0"/>
              <a:t>Medicatie </a:t>
            </a:r>
            <a:r>
              <a:rPr lang="nl-NL" sz="2400" b="1" dirty="0" smtClean="0"/>
              <a:t>MOET SNEL </a:t>
            </a:r>
            <a:r>
              <a:rPr lang="nl-NL" sz="2400" dirty="0" smtClean="0"/>
              <a:t>werken  ( I.m. wordt de medicatie 15-20min sneller opgenomen dan met een S.C. injectie ).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643" y="4138260"/>
            <a:ext cx="3232947" cy="24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1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7629" y="-223772"/>
            <a:ext cx="9905998" cy="1905000"/>
          </a:xfrm>
        </p:spPr>
        <p:txBody>
          <a:bodyPr/>
          <a:lstStyle/>
          <a:p>
            <a:r>
              <a:rPr lang="nl-NL" dirty="0" smtClean="0"/>
              <a:t>Bilspier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075" y="1563997"/>
            <a:ext cx="11403105" cy="5970494"/>
          </a:xfrm>
        </p:spPr>
        <p:txBody>
          <a:bodyPr>
            <a:normAutofit fontScale="92500" lnSpcReduction="10000"/>
          </a:bodyPr>
          <a:lstStyle/>
          <a:p>
            <a:r>
              <a:rPr lang="nl-NL" sz="2200" b="1" dirty="0" smtClean="0"/>
              <a:t>BBB</a:t>
            </a:r>
            <a:r>
              <a:rPr lang="nl-NL" sz="2200" dirty="0" smtClean="0"/>
              <a:t> bovenste buitenste bilkwadrant</a:t>
            </a:r>
          </a:p>
          <a:p>
            <a:r>
              <a:rPr lang="nl-NL" sz="2200" dirty="0" smtClean="0"/>
              <a:t>Max 4 ml injecteren op één injectieplaats</a:t>
            </a:r>
          </a:p>
          <a:p>
            <a:r>
              <a:rPr lang="nl-NL" sz="2200" dirty="0" smtClean="0"/>
              <a:t>Aspireren is nodig om  te controleren of je in een </a:t>
            </a:r>
          </a:p>
          <a:p>
            <a:pPr marL="0" indent="0">
              <a:buNone/>
            </a:pPr>
            <a:r>
              <a:rPr lang="nl-NL" sz="2200" dirty="0" smtClean="0"/>
              <a:t>bloedvat zit met de naad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 smtClean="0"/>
              <a:t>Plaatsbepaling:</a:t>
            </a:r>
          </a:p>
          <a:p>
            <a:pPr marL="0" indent="0">
              <a:buNone/>
            </a:pPr>
            <a:r>
              <a:rPr lang="nl-NL" sz="2200" dirty="0" smtClean="0"/>
              <a:t>Maak vanaf bovenkant bilspleet een horizontale lijn en vanaf midden</a:t>
            </a:r>
          </a:p>
          <a:p>
            <a:pPr marL="0" indent="0">
              <a:buNone/>
            </a:pPr>
            <a:r>
              <a:rPr lang="nl-NL" sz="2200" dirty="0" smtClean="0"/>
              <a:t>van bovenbeen een verticale lijn, injecteer in het bovenste kwadrant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 smtClean="0"/>
              <a:t>Houding:</a:t>
            </a:r>
          </a:p>
          <a:p>
            <a:pPr marL="0" indent="0">
              <a:buNone/>
            </a:pPr>
            <a:r>
              <a:rPr lang="nl-NL" sz="2200" dirty="0" smtClean="0"/>
              <a:t>* </a:t>
            </a:r>
            <a:r>
              <a:rPr lang="nl-NL" sz="2200" dirty="0" err="1" smtClean="0"/>
              <a:t>Zv</a:t>
            </a:r>
            <a:r>
              <a:rPr lang="nl-NL" sz="2200" dirty="0" smtClean="0"/>
              <a:t> op zijn  zijlaten liggen met been opgetrokken aan de kant van de injectie.</a:t>
            </a:r>
            <a:r>
              <a:rPr lang="nl-NL" sz="2200" dirty="0"/>
              <a:t/>
            </a:r>
            <a:br>
              <a:rPr lang="nl-NL" sz="2200" dirty="0"/>
            </a:br>
            <a:r>
              <a:rPr lang="nl-NL" sz="2200" dirty="0"/>
              <a:t/>
            </a:r>
            <a:br>
              <a:rPr lang="nl-NL" sz="2200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938" y="310688"/>
            <a:ext cx="3140540" cy="35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7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Let op…..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3754" y="1299221"/>
            <a:ext cx="10183351" cy="4034779"/>
          </a:xfrm>
        </p:spPr>
        <p:txBody>
          <a:bodyPr/>
          <a:lstStyle/>
          <a:p>
            <a:r>
              <a:rPr lang="nl-NL" sz="2400" dirty="0" smtClean="0"/>
              <a:t>Bij het injecteren in de bilspier kan bij geen goede plaatsbepaling de grote rugzenuw aangeprikt worden.</a:t>
            </a:r>
          </a:p>
          <a:p>
            <a:pPr marL="0" indent="0">
              <a:buNone/>
            </a:pPr>
            <a:r>
              <a:rPr lang="nl-NL" sz="2400" dirty="0"/>
              <a:t> </a:t>
            </a:r>
            <a:r>
              <a:rPr lang="nl-NL" sz="2400" dirty="0" smtClean="0"/>
              <a:t>   Dit kan een verlamming van het been veroorzaken.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449" y="3783164"/>
            <a:ext cx="3840408" cy="29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829" y="-117232"/>
            <a:ext cx="9905998" cy="1905000"/>
          </a:xfrm>
        </p:spPr>
        <p:txBody>
          <a:bodyPr/>
          <a:lstStyle/>
          <a:p>
            <a:r>
              <a:rPr lang="nl-NL" dirty="0" smtClean="0"/>
              <a:t>beenspier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367" y="2655276"/>
            <a:ext cx="9905998" cy="3124201"/>
          </a:xfrm>
        </p:spPr>
        <p:txBody>
          <a:bodyPr>
            <a:noAutofit/>
          </a:bodyPr>
          <a:lstStyle/>
          <a:p>
            <a:r>
              <a:rPr lang="nl-NL" sz="2400" dirty="0"/>
              <a:t>BBB boven/buitenkant bovenbeen </a:t>
            </a:r>
          </a:p>
          <a:p>
            <a:r>
              <a:rPr lang="nl-NL" sz="2400" dirty="0"/>
              <a:t>Max 5ml injecteren</a:t>
            </a:r>
          </a:p>
          <a:p>
            <a:r>
              <a:rPr lang="nl-NL" sz="2400" dirty="0"/>
              <a:t>Aspireren is niet nodig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Plaatsbepaling: </a:t>
            </a:r>
          </a:p>
          <a:p>
            <a:pPr marL="0" indent="0">
              <a:buNone/>
            </a:pPr>
            <a:r>
              <a:rPr lang="nl-NL" sz="2400" dirty="0" smtClean="0"/>
              <a:t>Houdt 1 </a:t>
            </a:r>
            <a:r>
              <a:rPr lang="nl-NL" sz="2400" dirty="0"/>
              <a:t>hand horizontaal op de knie en </a:t>
            </a:r>
            <a:r>
              <a:rPr lang="nl-NL" sz="2400" dirty="0" smtClean="0"/>
              <a:t>de andere een </a:t>
            </a:r>
            <a:r>
              <a:rPr lang="nl-NL" sz="2400" dirty="0"/>
              <a:t>handbreedte vanaf het kruis.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Houding:</a:t>
            </a:r>
          </a:p>
          <a:p>
            <a:pPr marL="0" indent="0">
              <a:buNone/>
            </a:pPr>
            <a:r>
              <a:rPr lang="nl-NL" sz="2400" dirty="0"/>
              <a:t>Laat de ZV zitten of liggen met een ontspannen been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042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951" y="0"/>
            <a:ext cx="9905998" cy="1905000"/>
          </a:xfrm>
        </p:spPr>
        <p:txBody>
          <a:bodyPr/>
          <a:lstStyle/>
          <a:p>
            <a:r>
              <a:rPr lang="nl-NL" dirty="0" smtClean="0"/>
              <a:t>armspier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848" y="2785716"/>
            <a:ext cx="10766610" cy="3685422"/>
          </a:xfrm>
        </p:spPr>
        <p:txBody>
          <a:bodyPr>
            <a:normAutofit fontScale="77500" lnSpcReduction="20000"/>
          </a:bodyPr>
          <a:lstStyle/>
          <a:p>
            <a:r>
              <a:rPr lang="nl-NL" sz="3100" dirty="0" smtClean="0"/>
              <a:t>Max 1-2 ml per injectieplaats</a:t>
            </a:r>
          </a:p>
          <a:p>
            <a:r>
              <a:rPr lang="nl-NL" sz="3100" dirty="0" smtClean="0"/>
              <a:t>Aspireren is niet nodig</a:t>
            </a:r>
          </a:p>
          <a:p>
            <a:endParaRPr lang="nl-NL" sz="3100" dirty="0"/>
          </a:p>
          <a:p>
            <a:pPr marL="0" indent="0">
              <a:buNone/>
            </a:pPr>
            <a:r>
              <a:rPr lang="nl-NL" sz="3100" dirty="0" smtClean="0"/>
              <a:t>Plaatsbepaling:</a:t>
            </a:r>
          </a:p>
          <a:p>
            <a:pPr marL="0" indent="0">
              <a:buNone/>
            </a:pPr>
            <a:r>
              <a:rPr lang="nl-NL" sz="3100" dirty="0" smtClean="0"/>
              <a:t>Twee vingers horizontaal onder het botje wat de schouder vormt</a:t>
            </a:r>
          </a:p>
          <a:p>
            <a:pPr marL="0" indent="0">
              <a:buNone/>
            </a:pPr>
            <a:endParaRPr lang="nl-NL" sz="3100" dirty="0"/>
          </a:p>
          <a:p>
            <a:pPr marL="0" indent="0">
              <a:buNone/>
            </a:pPr>
            <a:r>
              <a:rPr lang="nl-NL" sz="3100" dirty="0" smtClean="0"/>
              <a:t>Houding:</a:t>
            </a:r>
          </a:p>
          <a:p>
            <a:pPr marL="0" indent="0">
              <a:buNone/>
            </a:pPr>
            <a:r>
              <a:rPr lang="nl-NL" sz="3100" dirty="0" smtClean="0"/>
              <a:t>Laat de ZV met een ontspannen arm zitten </a:t>
            </a:r>
          </a:p>
          <a:p>
            <a:pPr marL="0" indent="0">
              <a:buNone/>
            </a:pPr>
            <a:endParaRPr lang="nl-NL" sz="3100" dirty="0"/>
          </a:p>
          <a:p>
            <a:pPr marL="0" indent="0">
              <a:buNone/>
            </a:pPr>
            <a:endParaRPr lang="nl-NL" sz="31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733" y="271117"/>
            <a:ext cx="2847079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87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Raster</Template>
  <TotalTime>77</TotalTime>
  <Words>479</Words>
  <Application>Microsoft Office PowerPoint</Application>
  <PresentationFormat>Breedbeeld</PresentationFormat>
  <Paragraphs>76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Raster</vt:lpstr>
      <vt:lpstr>Intramusculaire injectie</vt:lpstr>
      <vt:lpstr>lesopzet</vt:lpstr>
      <vt:lpstr>lesdoelen</vt:lpstr>
      <vt:lpstr>Intramusculaire injectie</vt:lpstr>
      <vt:lpstr>Indicaties intramusculaire injectie (i.M)</vt:lpstr>
      <vt:lpstr>Bilspier</vt:lpstr>
      <vt:lpstr>Let op…..</vt:lpstr>
      <vt:lpstr>beenspier</vt:lpstr>
      <vt:lpstr>armspier</vt:lpstr>
      <vt:lpstr>Stretch techniek</vt:lpstr>
      <vt:lpstr>complicaties</vt:lpstr>
      <vt:lpstr>demonstratie</vt:lpstr>
      <vt:lpstr>Zelf oefenen</vt:lpstr>
      <vt:lpstr>evaluatie</vt:lpstr>
    </vt:vector>
  </TitlesOfParts>
  <Company>Leeuwenborgh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Intramusculaire injectie</dc:title>
  <dc:creator>T.C.C.A. (Trudy) Schellings</dc:creator>
  <cp:lastModifiedBy>Trudy (T.C.C.A.) Schellings</cp:lastModifiedBy>
  <cp:revision>11</cp:revision>
  <dcterms:created xsi:type="dcterms:W3CDTF">2019-04-11T06:41:19Z</dcterms:created>
  <dcterms:modified xsi:type="dcterms:W3CDTF">2019-11-10T17:29:54Z</dcterms:modified>
</cp:coreProperties>
</file>